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1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14" y="-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9B7AD5-C71E-44C3-B6D0-2E4C494D7BDB}" type="datetimeFigureOut">
              <a:rPr kumimoji="1" lang="ja-JP" altLang="en-US" smtClean="0"/>
              <a:t>2010/4/18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20F693-35B4-4A0F-B0D0-CD31EBA286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4888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7E859-EDE6-4E2F-A67F-B962741BADA4}" type="datetime1">
              <a:rPr kumimoji="1" lang="ja-JP" altLang="en-US" smtClean="0"/>
              <a:t>2010/4/18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384CC-406A-4AF8-A5B4-1E48ED5B45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502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22EF3-2539-4FBC-8856-276A120673E3}" type="datetime1">
              <a:rPr kumimoji="1" lang="ja-JP" altLang="en-US" smtClean="0"/>
              <a:t>2010/4/18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384CC-406A-4AF8-A5B4-1E48ED5B45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014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1D7B0-3C2D-47F4-A702-C598E2C3C9A1}" type="datetime1">
              <a:rPr kumimoji="1" lang="ja-JP" altLang="en-US" smtClean="0"/>
              <a:t>2010/4/18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384CC-406A-4AF8-A5B4-1E48ED5B45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4470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1ED4A-F7DF-4A85-AB80-949857139520}" type="datetime1">
              <a:rPr kumimoji="1" lang="ja-JP" altLang="en-US" smtClean="0"/>
              <a:t>2010/4/18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384CC-406A-4AF8-A5B4-1E48ED5B45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1986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6E69F-C36D-4D38-A027-267B1E3A127E}" type="datetime1">
              <a:rPr kumimoji="1" lang="ja-JP" altLang="en-US" smtClean="0"/>
              <a:t>2010/4/18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384CC-406A-4AF8-A5B4-1E48ED5B45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386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3D7C-268E-48C2-B83F-7D33F3947B23}" type="datetime1">
              <a:rPr kumimoji="1" lang="ja-JP" altLang="en-US" smtClean="0"/>
              <a:t>2010/4/18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384CC-406A-4AF8-A5B4-1E48ED5B45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94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CF0B3-06D5-4D8F-A92F-FB42439B5C06}" type="datetime1">
              <a:rPr kumimoji="1" lang="ja-JP" altLang="en-US" smtClean="0"/>
              <a:t>2010/4/18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384CC-406A-4AF8-A5B4-1E48ED5B45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4036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ABE97-9A1C-4802-8EDE-254B240A21E5}" type="datetime1">
              <a:rPr kumimoji="1" lang="ja-JP" altLang="en-US" smtClean="0"/>
              <a:t>2010/4/18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384CC-406A-4AF8-A5B4-1E48ED5B45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950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64AAD-E510-4F0E-9623-EF447286855E}" type="datetime1">
              <a:rPr kumimoji="1" lang="ja-JP" altLang="en-US" smtClean="0"/>
              <a:t>2010/4/18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384CC-406A-4AF8-A5B4-1E48ED5B45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3212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3148D-DF39-46BF-958C-C4231DE231F6}" type="datetime1">
              <a:rPr kumimoji="1" lang="ja-JP" altLang="en-US" smtClean="0"/>
              <a:t>2010/4/18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384CC-406A-4AF8-A5B4-1E48ED5B45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6431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DDC9D-5AF6-461E-812E-6F40784BA363}" type="datetime1">
              <a:rPr kumimoji="1" lang="ja-JP" altLang="en-US" smtClean="0"/>
              <a:t>2010/4/18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384CC-406A-4AF8-A5B4-1E48ED5B45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6076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F7E45-7DB8-45AD-BE6E-1A4F5EE71A21}" type="datetime1">
              <a:rPr kumimoji="1" lang="ja-JP" altLang="en-US" smtClean="0"/>
              <a:t>2010/4/18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384CC-406A-4AF8-A5B4-1E48ED5B45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0885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Excel 2002,2003</a:t>
            </a:r>
            <a:r>
              <a:rPr kumimoji="1" lang="ja-JP" altLang="en-US" dirty="0" smtClean="0"/>
              <a:t>基本</a:t>
            </a:r>
            <a:r>
              <a:rPr kumimoji="1" lang="en-US" altLang="ja-JP" dirty="0" smtClean="0"/>
              <a:t>12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情報関数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98820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ja-JP" altLang="en-US" dirty="0" smtClean="0"/>
              <a:t>エラーを表示させない数式の練習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1ED4A-F7DF-4A85-AB80-949857139520}" type="datetime1">
              <a:rPr kumimoji="1" lang="ja-JP" altLang="en-US" smtClean="0"/>
              <a:t>2010/4/18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384CC-406A-4AF8-A5B4-1E48ED5B45F4}" type="slidenum">
              <a:rPr kumimoji="1" lang="ja-JP" altLang="en-US" smtClean="0"/>
              <a:t>10</a:t>
            </a:fld>
            <a:endParaRPr kumimoji="1" lang="ja-JP" altLang="en-US"/>
          </a:p>
        </p:txBody>
      </p:sp>
      <p:pic>
        <p:nvPicPr>
          <p:cNvPr id="10" name="コンテンツ プレースホルダー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089623"/>
            <a:ext cx="4657725" cy="1571625"/>
          </a:xfr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00808"/>
            <a:ext cx="4657725" cy="1571625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5364088" y="1700808"/>
            <a:ext cx="338437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セル</a:t>
            </a:r>
            <a:r>
              <a:rPr kumimoji="1" lang="en-US" altLang="ja-JP" dirty="0" smtClean="0"/>
              <a:t>E6</a:t>
            </a:r>
            <a:r>
              <a:rPr kumimoji="1" lang="ja-JP" altLang="en-US" dirty="0" smtClean="0"/>
              <a:t>から</a:t>
            </a:r>
            <a:r>
              <a:rPr kumimoji="1" lang="en-US" altLang="ja-JP" dirty="0" smtClean="0"/>
              <a:t>E11</a:t>
            </a:r>
            <a:r>
              <a:rPr kumimoji="1" lang="ja-JP" altLang="en-US" dirty="0" smtClean="0"/>
              <a:t>までは、整数商を計算する</a:t>
            </a:r>
            <a:r>
              <a:rPr kumimoji="1" lang="en-US" altLang="ja-JP" dirty="0" smtClean="0"/>
              <a:t>QUOTIENT</a:t>
            </a:r>
            <a:r>
              <a:rPr kumimoji="1" lang="ja-JP" altLang="en-US" dirty="0" smtClean="0"/>
              <a:t>関数を使った数式が入力されています。</a:t>
            </a:r>
            <a:endParaRPr kumimoji="1" lang="en-US" altLang="ja-JP" dirty="0" smtClean="0"/>
          </a:p>
          <a:p>
            <a:r>
              <a:rPr lang="ja-JP" altLang="en-US" dirty="0" smtClean="0"/>
              <a:t>セル</a:t>
            </a:r>
            <a:r>
              <a:rPr lang="en-US" altLang="ja-JP" dirty="0" smtClean="0"/>
              <a:t>E10</a:t>
            </a:r>
            <a:r>
              <a:rPr lang="ja-JP" altLang="en-US" dirty="0" smtClean="0"/>
              <a:t>の数式は、</a:t>
            </a:r>
            <a:r>
              <a:rPr lang="en-US" altLang="ja-JP" dirty="0" smtClean="0"/>
              <a:t>=QUOTIENT(C10,D10)</a:t>
            </a:r>
            <a:r>
              <a:rPr lang="ja-JP" altLang="en-US" dirty="0" smtClean="0"/>
              <a:t>　です。</a:t>
            </a:r>
            <a:endParaRPr lang="en-US" altLang="ja-JP" dirty="0" smtClean="0"/>
          </a:p>
          <a:p>
            <a:r>
              <a:rPr lang="ja-JP" altLang="en-US" dirty="0" smtClean="0"/>
              <a:t>セル</a:t>
            </a:r>
            <a:r>
              <a:rPr lang="en-US" altLang="ja-JP" dirty="0" smtClean="0"/>
              <a:t>F6</a:t>
            </a:r>
            <a:r>
              <a:rPr lang="ja-JP" altLang="en-US" dirty="0" smtClean="0"/>
              <a:t>から</a:t>
            </a:r>
            <a:r>
              <a:rPr lang="en-US" altLang="ja-JP" dirty="0" smtClean="0"/>
              <a:t>F11</a:t>
            </a:r>
            <a:r>
              <a:rPr lang="ja-JP" altLang="en-US" dirty="0" smtClean="0"/>
              <a:t>までは、割り算の</a:t>
            </a:r>
            <a:r>
              <a:rPr lang="ja-JP" altLang="en-US" dirty="0"/>
              <a:t>剰余</a:t>
            </a:r>
            <a:r>
              <a:rPr lang="ja-JP" altLang="en-US" dirty="0" smtClean="0"/>
              <a:t>を求める</a:t>
            </a:r>
            <a:r>
              <a:rPr lang="en-US" altLang="ja-JP" dirty="0" smtClean="0"/>
              <a:t>MOD</a:t>
            </a:r>
            <a:r>
              <a:rPr lang="ja-JP" altLang="en-US" dirty="0" smtClean="0"/>
              <a:t>関数を使った数式が入力されています。</a:t>
            </a:r>
            <a:endParaRPr lang="en-US" altLang="ja-JP" dirty="0" smtClean="0"/>
          </a:p>
          <a:p>
            <a:r>
              <a:rPr lang="ja-JP" altLang="en-US" dirty="0" smtClean="0"/>
              <a:t>セル</a:t>
            </a:r>
            <a:r>
              <a:rPr lang="en-US" altLang="ja-JP" dirty="0" smtClean="0"/>
              <a:t>F10</a:t>
            </a:r>
            <a:r>
              <a:rPr lang="ja-JP" altLang="en-US" dirty="0" smtClean="0"/>
              <a:t>の数式は、</a:t>
            </a:r>
            <a:endParaRPr lang="en-US" altLang="ja-JP" dirty="0" smtClean="0"/>
          </a:p>
          <a:p>
            <a:r>
              <a:rPr lang="en-US" altLang="ja-JP" dirty="0" smtClean="0"/>
              <a:t>=MOD(C10,D10)</a:t>
            </a:r>
            <a:r>
              <a:rPr lang="ja-JP" altLang="en-US" dirty="0" smtClean="0"/>
              <a:t>　です。</a:t>
            </a:r>
            <a:endParaRPr lang="en-US" altLang="ja-JP" dirty="0" smtClean="0"/>
          </a:p>
          <a:p>
            <a:r>
              <a:rPr lang="en-US" altLang="ja-JP" dirty="0" smtClean="0"/>
              <a:t>D</a:t>
            </a:r>
            <a:r>
              <a:rPr lang="ja-JP" altLang="en-US" dirty="0" smtClean="0"/>
              <a:t>列の値が正の整数以外の時にエラーが表示されないよう数式を修正して下さい。</a:t>
            </a:r>
            <a:endParaRPr lang="en-US" altLang="ja-JP" dirty="0"/>
          </a:p>
        </p:txBody>
      </p:sp>
      <p:sp>
        <p:nvSpPr>
          <p:cNvPr id="13" name="正方形/長方形 12"/>
          <p:cNvSpPr/>
          <p:nvPr/>
        </p:nvSpPr>
        <p:spPr>
          <a:xfrm>
            <a:off x="3491880" y="2204864"/>
            <a:ext cx="1620000" cy="1044000"/>
          </a:xfrm>
          <a:prstGeom prst="rect">
            <a:avLst/>
          </a:prstGeom>
          <a:noFill/>
          <a:ln>
            <a:solidFill>
              <a:srgbClr xmlns:mc="http://schemas.openxmlformats.org/markup-compatibility/2006" xmlns:a14="http://schemas.microsoft.com/office/drawing/2010/main" val="FF0000" mc:Ignorable="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3491880" y="4607309"/>
            <a:ext cx="1620000" cy="1044000"/>
          </a:xfrm>
          <a:prstGeom prst="rect">
            <a:avLst/>
          </a:prstGeom>
          <a:noFill/>
          <a:ln>
            <a:solidFill>
              <a:srgbClr xmlns:mc="http://schemas.openxmlformats.org/markup-compatibility/2006" xmlns:a14="http://schemas.microsoft.com/office/drawing/2010/main" val="FF0000" mc:Ignorable="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" name="直線矢印​​コネクタ 15"/>
          <p:cNvCxnSpPr/>
          <p:nvPr/>
        </p:nvCxnSpPr>
        <p:spPr>
          <a:xfrm>
            <a:off x="4301880" y="3357056"/>
            <a:ext cx="0" cy="576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テキスト ボックス 12"/>
          <p:cNvSpPr txBox="1"/>
          <p:nvPr/>
        </p:nvSpPr>
        <p:spPr>
          <a:xfrm>
            <a:off x="468000" y="5734997"/>
            <a:ext cx="8208000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/>
              </a:buClr>
              <a:buFont typeface="Wingdings" pitchFamily="2" charset="2"/>
              <a:buChar char="l"/>
            </a:pPr>
            <a:r>
              <a:rPr lang="ja-JP" altLang="en-US" dirty="0" smtClean="0"/>
              <a:t>練習　講習会</a:t>
            </a:r>
            <a:r>
              <a:rPr lang="ja-JP" altLang="en-US" dirty="0" smtClean="0"/>
              <a:t>フォルダの</a:t>
            </a:r>
            <a:r>
              <a:rPr lang="ja-JP" altLang="en-US" dirty="0" smtClean="0"/>
              <a:t>「エラーを表示させない数式練習</a:t>
            </a:r>
            <a:r>
              <a:rPr lang="en-US" altLang="ja-JP" dirty="0" smtClean="0"/>
              <a:t>.</a:t>
            </a:r>
            <a:r>
              <a:rPr lang="en-US" altLang="ja-JP" dirty="0" smtClean="0"/>
              <a:t>xls</a:t>
            </a:r>
            <a:r>
              <a:rPr lang="ja-JP" altLang="en-US" dirty="0" smtClean="0"/>
              <a:t>」を</a:t>
            </a:r>
            <a:r>
              <a:rPr lang="ja-JP" altLang="en-US" dirty="0" smtClean="0"/>
              <a:t>開き、練習問題をしてください。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8811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/>
              <a:t>情報関数とは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情報の取得をする関数：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種類</a:t>
            </a:r>
            <a:endParaRPr kumimoji="1" lang="en-US" altLang="ja-JP" dirty="0" smtClean="0"/>
          </a:p>
          <a:p>
            <a:r>
              <a:rPr lang="en-US" altLang="ja-JP" dirty="0" smtClean="0"/>
              <a:t>IS</a:t>
            </a:r>
            <a:r>
              <a:rPr lang="ja-JP" altLang="en-US" dirty="0" smtClean="0"/>
              <a:t>関数：</a:t>
            </a:r>
            <a:r>
              <a:rPr lang="en-US" altLang="ja-JP" dirty="0" smtClean="0"/>
              <a:t>11</a:t>
            </a:r>
            <a:r>
              <a:rPr lang="ja-JP" altLang="en-US" dirty="0" smtClean="0"/>
              <a:t>種類。</a:t>
            </a:r>
            <a:r>
              <a:rPr lang="en-US" altLang="ja-JP" dirty="0" smtClean="0"/>
              <a:t>IF</a:t>
            </a:r>
            <a:r>
              <a:rPr lang="ja-JP" altLang="en-US" dirty="0" smtClean="0"/>
              <a:t>関数などと組み合わせて</a:t>
            </a:r>
            <a:endParaRPr lang="en-US" altLang="ja-JP" dirty="0" smtClean="0"/>
          </a:p>
          <a:p>
            <a:r>
              <a:rPr kumimoji="1" lang="ja-JP" altLang="en-US" dirty="0"/>
              <a:t>データ</a:t>
            </a:r>
            <a:r>
              <a:rPr kumimoji="1" lang="ja-JP" altLang="en-US" dirty="0" smtClean="0"/>
              <a:t>変換やエラーを発生させる関数：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種類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384CC-406A-4AF8-A5B4-1E48ED5B45F4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C3FC9-91C4-4003-816A-04F74390A6CF}" type="datetime1">
              <a:rPr kumimoji="1" lang="ja-JP" altLang="en-US" smtClean="0"/>
              <a:t>2010/4/18</a:t>
            </a:fld>
            <a:endParaRPr kumimoji="1" lang="ja-JP" altLang="en-US"/>
          </a:p>
        </p:txBody>
      </p:sp>
      <p:sp>
        <p:nvSpPr>
          <p:cNvPr id="7" name="テキスト ボックス 12"/>
          <p:cNvSpPr txBox="1"/>
          <p:nvPr/>
        </p:nvSpPr>
        <p:spPr>
          <a:xfrm>
            <a:off x="468000" y="5374957"/>
            <a:ext cx="8208000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/>
              </a:buClr>
              <a:buFont typeface="Wingdings" pitchFamily="2" charset="2"/>
              <a:buChar char="l"/>
            </a:pPr>
            <a:r>
              <a:rPr lang="ja-JP" altLang="en-US" dirty="0" smtClean="0"/>
              <a:t>講習会</a:t>
            </a:r>
            <a:r>
              <a:rPr lang="ja-JP" altLang="en-US" dirty="0" smtClean="0"/>
              <a:t>フォルダの</a:t>
            </a:r>
            <a:r>
              <a:rPr lang="ja-JP" altLang="en-US" dirty="0" smtClean="0"/>
              <a:t>「</a:t>
            </a:r>
            <a:r>
              <a:rPr lang="en-US" altLang="ja-JP" dirty="0" smtClean="0"/>
              <a:t>08</a:t>
            </a:r>
            <a:r>
              <a:rPr lang="ja-JP" altLang="en-US" dirty="0" smtClean="0"/>
              <a:t>情報関数</a:t>
            </a:r>
            <a:r>
              <a:rPr lang="en-US" altLang="ja-JP" dirty="0" smtClean="0"/>
              <a:t>.</a:t>
            </a:r>
            <a:r>
              <a:rPr lang="en-US" altLang="ja-JP" dirty="0" smtClean="0"/>
              <a:t>xls</a:t>
            </a:r>
            <a:r>
              <a:rPr lang="ja-JP" altLang="en-US" dirty="0" smtClean="0"/>
              <a:t>」を</a:t>
            </a:r>
            <a:r>
              <a:rPr lang="ja-JP" altLang="en-US" dirty="0" smtClean="0"/>
              <a:t>開いてください。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27370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ja-JP" altLang="en-US" dirty="0"/>
              <a:t>情報の</a:t>
            </a:r>
            <a:r>
              <a:rPr lang="ja-JP" altLang="en-US" dirty="0" smtClean="0"/>
              <a:t>取得をする関数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lang="en-US" altLang="ja-JP" dirty="0" smtClean="0"/>
              <a:t>CELL</a:t>
            </a:r>
            <a:r>
              <a:rPr lang="ja-JP" altLang="en-US" dirty="0" smtClean="0"/>
              <a:t>関数</a:t>
            </a:r>
            <a:endParaRPr lang="en-US" altLang="ja-JP" dirty="0" smtClean="0"/>
          </a:p>
          <a:p>
            <a:pPr lvl="1">
              <a:buClr>
                <a:schemeClr val="accent5"/>
              </a:buClr>
              <a:buFont typeface="Wingdings" pitchFamily="2" charset="2"/>
              <a:buChar char="Ø"/>
            </a:pPr>
            <a:r>
              <a:rPr lang="ja-JP" altLang="en-US" dirty="0" smtClean="0"/>
              <a:t>セル</a:t>
            </a:r>
            <a:r>
              <a:rPr lang="ja-JP" altLang="en-US" dirty="0"/>
              <a:t>の書式、位置、内容についての情報を</a:t>
            </a:r>
            <a:r>
              <a:rPr lang="ja-JP" altLang="en-US" dirty="0" smtClean="0"/>
              <a:t>返す</a:t>
            </a:r>
            <a:endParaRPr lang="en-US" altLang="ja-JP" dirty="0" smtClean="0"/>
          </a:p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lang="en-US" altLang="ja-JP" dirty="0" smtClean="0"/>
              <a:t>ERROR.TYPE</a:t>
            </a:r>
            <a:r>
              <a:rPr lang="ja-JP" altLang="en-US" dirty="0" smtClean="0"/>
              <a:t>関数</a:t>
            </a:r>
            <a:endParaRPr lang="en-US" altLang="ja-JP" dirty="0" smtClean="0"/>
          </a:p>
          <a:p>
            <a:pPr lvl="1">
              <a:buClr>
                <a:schemeClr val="accent5"/>
              </a:buClr>
              <a:buFont typeface="Wingdings" pitchFamily="2" charset="2"/>
              <a:buChar char="Ø"/>
            </a:pPr>
            <a:r>
              <a:rPr lang="ja-JP" altLang="en-US" dirty="0" smtClean="0"/>
              <a:t>エラーの種類に対応する数値を返す</a:t>
            </a:r>
            <a:endParaRPr lang="en-US" altLang="ja-JP" dirty="0" smtClean="0"/>
          </a:p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lang="en-US" altLang="ja-JP" dirty="0" smtClean="0"/>
              <a:t>INFO</a:t>
            </a:r>
            <a:r>
              <a:rPr lang="ja-JP" altLang="en-US" dirty="0" smtClean="0"/>
              <a:t>関数</a:t>
            </a:r>
            <a:endParaRPr lang="en-US" altLang="ja-JP" dirty="0" smtClean="0"/>
          </a:p>
          <a:p>
            <a:pPr lvl="1">
              <a:buClr>
                <a:schemeClr val="accent5"/>
              </a:buClr>
              <a:buFont typeface="Wingdings" pitchFamily="2" charset="2"/>
              <a:buChar char="Ø"/>
            </a:pPr>
            <a:r>
              <a:rPr lang="ja-JP" altLang="en-US" dirty="0" smtClean="0"/>
              <a:t>現在の操作環境についての情報を返す</a:t>
            </a:r>
            <a:endParaRPr lang="en-US" altLang="ja-JP" dirty="0" smtClean="0"/>
          </a:p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lang="en-US" altLang="ja-JP" dirty="0" smtClean="0"/>
              <a:t>TYPE</a:t>
            </a:r>
            <a:r>
              <a:rPr lang="ja-JP" altLang="en-US" dirty="0" smtClean="0"/>
              <a:t>関数</a:t>
            </a:r>
            <a:endParaRPr lang="en-US" altLang="ja-JP" dirty="0" smtClean="0"/>
          </a:p>
          <a:p>
            <a:pPr lvl="1">
              <a:buClr>
                <a:schemeClr val="accent5"/>
              </a:buClr>
              <a:buFont typeface="Wingdings" pitchFamily="2" charset="2"/>
              <a:buChar char="Ø"/>
            </a:pPr>
            <a:r>
              <a:rPr lang="ja-JP" altLang="en-US" dirty="0" smtClean="0"/>
              <a:t>データ型を表す数値を返す</a:t>
            </a:r>
            <a:endParaRPr lang="ja-JP" altLang="en-US" dirty="0"/>
          </a:p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384CC-406A-4AF8-A5B4-1E48ED5B45F4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64B97-84A0-42C6-83ED-52728F59C698}" type="datetime1">
              <a:rPr kumimoji="1" lang="ja-JP" altLang="en-US" smtClean="0"/>
              <a:t>2010/4/18</a:t>
            </a:fld>
            <a:endParaRPr kumimoji="1" lang="ja-JP" altLang="en-US"/>
          </a:p>
        </p:txBody>
      </p:sp>
      <p:sp>
        <p:nvSpPr>
          <p:cNvPr id="7" name="テキスト ボックス 12"/>
          <p:cNvSpPr txBox="1"/>
          <p:nvPr/>
        </p:nvSpPr>
        <p:spPr>
          <a:xfrm>
            <a:off x="468000" y="6011996"/>
            <a:ext cx="8208000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/>
              </a:buClr>
              <a:buFont typeface="Wingdings" pitchFamily="2" charset="2"/>
              <a:buChar char="l"/>
            </a:pPr>
            <a:r>
              <a:rPr lang="ja-JP" altLang="en-US" dirty="0" smtClean="0"/>
              <a:t>「</a:t>
            </a:r>
            <a:r>
              <a:rPr lang="en-US" altLang="ja-JP" dirty="0" smtClean="0"/>
              <a:t>08</a:t>
            </a:r>
            <a:r>
              <a:rPr lang="ja-JP" altLang="en-US" dirty="0" smtClean="0"/>
              <a:t>情報関数</a:t>
            </a:r>
            <a:r>
              <a:rPr lang="en-US" altLang="ja-JP" dirty="0" smtClean="0"/>
              <a:t>.</a:t>
            </a:r>
            <a:r>
              <a:rPr lang="en-US" altLang="ja-JP" dirty="0" smtClean="0"/>
              <a:t>xls</a:t>
            </a:r>
            <a:r>
              <a:rPr lang="ja-JP" altLang="en-US" dirty="0" smtClean="0"/>
              <a:t>」の対応シートを開いて確認してください。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5118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kumimoji="1" lang="en-US" altLang="ja-JP" dirty="0" smtClean="0"/>
              <a:t>IS</a:t>
            </a:r>
            <a:r>
              <a:rPr kumimoji="1" lang="ja-JP" altLang="en-US" dirty="0" smtClean="0"/>
              <a:t>関数：</a:t>
            </a:r>
            <a:r>
              <a:rPr lang="ja-JP" altLang="en-US" dirty="0" smtClean="0"/>
              <a:t>値</a:t>
            </a:r>
            <a:r>
              <a:rPr lang="ja-JP" altLang="en-US" dirty="0"/>
              <a:t>や参照のタイプを</a:t>
            </a:r>
            <a:r>
              <a:rPr lang="ja-JP" altLang="en-US" dirty="0" smtClean="0"/>
              <a:t>調べる</a:t>
            </a:r>
            <a:endParaRPr kumimoji="1" lang="ja-JP" altLang="en-US" dirty="0"/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2391078"/>
              </p:ext>
            </p:extLst>
          </p:nvPr>
        </p:nvGraphicFramePr>
        <p:xfrm>
          <a:off x="457200" y="1600200"/>
          <a:ext cx="8229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0584"/>
                <a:gridCol w="6059016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関数名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機能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ISBLANK</a:t>
                      </a:r>
                      <a:r>
                        <a:rPr kumimoji="1" lang="ja-JP" altLang="en-US" dirty="0" smtClean="0"/>
                        <a:t>関数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対象が空白セルを参照するときに </a:t>
                      </a:r>
                      <a:r>
                        <a:rPr kumimoji="1" lang="en-US" altLang="ja-JP" dirty="0" smtClean="0"/>
                        <a:t>TRUE </a:t>
                      </a:r>
                      <a:r>
                        <a:rPr kumimoji="1" lang="ja-JP" altLang="en-US" dirty="0" smtClean="0"/>
                        <a:t>を返します。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ISERR</a:t>
                      </a:r>
                      <a:r>
                        <a:rPr kumimoji="1" lang="ja-JP" altLang="en-US" dirty="0" smtClean="0"/>
                        <a:t>関数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対象が </a:t>
                      </a:r>
                      <a:r>
                        <a:rPr kumimoji="1" lang="en-US" altLang="ja-JP" dirty="0" smtClean="0"/>
                        <a:t>#N/A </a:t>
                      </a:r>
                      <a:r>
                        <a:rPr kumimoji="1" lang="ja-JP" altLang="en-US" dirty="0" smtClean="0"/>
                        <a:t>以外のエラー値のときに </a:t>
                      </a:r>
                      <a:r>
                        <a:rPr kumimoji="1" lang="en-US" altLang="ja-JP" dirty="0" smtClean="0"/>
                        <a:t>TRUE </a:t>
                      </a:r>
                      <a:r>
                        <a:rPr kumimoji="1" lang="ja-JP" altLang="en-US" dirty="0" smtClean="0"/>
                        <a:t>を返します。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ISERROR</a:t>
                      </a:r>
                      <a:r>
                        <a:rPr kumimoji="1" lang="ja-JP" altLang="en-US" dirty="0" smtClean="0"/>
                        <a:t>関数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対象が任意のエラー値のときに </a:t>
                      </a:r>
                      <a:r>
                        <a:rPr kumimoji="1" lang="en-US" altLang="ja-JP" dirty="0" smtClean="0"/>
                        <a:t>TRUE </a:t>
                      </a:r>
                      <a:r>
                        <a:rPr kumimoji="1" lang="ja-JP" altLang="en-US" dirty="0" smtClean="0"/>
                        <a:t>を返します。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ISLOGICAL</a:t>
                      </a:r>
                      <a:r>
                        <a:rPr kumimoji="1" lang="ja-JP" altLang="en-US" dirty="0" smtClean="0"/>
                        <a:t>関数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対象が論理値のときに </a:t>
                      </a:r>
                      <a:r>
                        <a:rPr kumimoji="1" lang="en-US" altLang="ja-JP" dirty="0" smtClean="0"/>
                        <a:t>TRUE </a:t>
                      </a:r>
                      <a:r>
                        <a:rPr kumimoji="1" lang="ja-JP" altLang="en-US" dirty="0" smtClean="0"/>
                        <a:t>を返します。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ISNA</a:t>
                      </a:r>
                      <a:r>
                        <a:rPr kumimoji="1" lang="ja-JP" altLang="en-US" dirty="0" smtClean="0"/>
                        <a:t>関数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対象がエラー値 </a:t>
                      </a:r>
                      <a:r>
                        <a:rPr kumimoji="1" lang="en-US" altLang="ja-JP" dirty="0" smtClean="0"/>
                        <a:t>#N/A </a:t>
                      </a:r>
                      <a:r>
                        <a:rPr kumimoji="1" lang="ja-JP" altLang="en-US" dirty="0" smtClean="0"/>
                        <a:t>のときに </a:t>
                      </a:r>
                      <a:r>
                        <a:rPr kumimoji="1" lang="en-US" altLang="ja-JP" dirty="0" smtClean="0"/>
                        <a:t>TRUE </a:t>
                      </a:r>
                      <a:r>
                        <a:rPr kumimoji="1" lang="ja-JP" altLang="en-US" dirty="0" smtClean="0"/>
                        <a:t>を返します。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ISNONTEXT</a:t>
                      </a:r>
                      <a:r>
                        <a:rPr kumimoji="1" lang="ja-JP" altLang="en-US" dirty="0" smtClean="0"/>
                        <a:t>関数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対象が文字列以外のときに </a:t>
                      </a:r>
                      <a:r>
                        <a:rPr kumimoji="1" lang="en-US" altLang="ja-JP" dirty="0" smtClean="0"/>
                        <a:t>TRUE </a:t>
                      </a:r>
                      <a:r>
                        <a:rPr kumimoji="1" lang="ja-JP" altLang="en-US" dirty="0" smtClean="0"/>
                        <a:t>を返します。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ISNUMBER</a:t>
                      </a:r>
                      <a:r>
                        <a:rPr kumimoji="1" lang="ja-JP" altLang="en-US" dirty="0" smtClean="0"/>
                        <a:t>関数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対象が数値のときに </a:t>
                      </a:r>
                      <a:r>
                        <a:rPr kumimoji="1" lang="en-US" altLang="ja-JP" dirty="0" smtClean="0"/>
                        <a:t>TRUE </a:t>
                      </a:r>
                      <a:r>
                        <a:rPr kumimoji="1" lang="ja-JP" altLang="en-US" dirty="0" smtClean="0"/>
                        <a:t>を返します。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ISREF</a:t>
                      </a:r>
                      <a:r>
                        <a:rPr kumimoji="1" lang="ja-JP" altLang="en-US" dirty="0" smtClean="0"/>
                        <a:t>関数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対象がセル参照のときに </a:t>
                      </a:r>
                      <a:r>
                        <a:rPr kumimoji="1" lang="en-US" altLang="ja-JP" dirty="0" smtClean="0"/>
                        <a:t>TRUE </a:t>
                      </a:r>
                      <a:r>
                        <a:rPr kumimoji="1" lang="ja-JP" altLang="en-US" dirty="0" smtClean="0"/>
                        <a:t>を返します。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ISTEXT</a:t>
                      </a:r>
                      <a:r>
                        <a:rPr kumimoji="1" lang="ja-JP" altLang="en-US" dirty="0" smtClean="0"/>
                        <a:t>関数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対象が文字列のときに </a:t>
                      </a:r>
                      <a:r>
                        <a:rPr kumimoji="1" lang="en-US" altLang="ja-JP" dirty="0" smtClean="0"/>
                        <a:t>TRUE </a:t>
                      </a:r>
                      <a:r>
                        <a:rPr kumimoji="1" lang="ja-JP" altLang="en-US" dirty="0" smtClean="0"/>
                        <a:t>を返します。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ISEVEN</a:t>
                      </a:r>
                      <a:r>
                        <a:rPr kumimoji="1" lang="ja-JP" altLang="en-US" dirty="0" smtClean="0"/>
                        <a:t>関数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数値が偶数のときに </a:t>
                      </a:r>
                      <a:r>
                        <a:rPr kumimoji="1" lang="en-US" altLang="ja-JP" dirty="0" smtClean="0"/>
                        <a:t>TRUE </a:t>
                      </a:r>
                      <a:r>
                        <a:rPr kumimoji="1" lang="ja-JP" altLang="en-US" dirty="0" smtClean="0"/>
                        <a:t>を返します。分析ツールアドイン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ISODD</a:t>
                      </a:r>
                      <a:r>
                        <a:rPr kumimoji="1" lang="ja-JP" altLang="en-US" dirty="0" smtClean="0"/>
                        <a:t>関数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数値が奇数のときに </a:t>
                      </a:r>
                      <a:r>
                        <a:rPr kumimoji="1" lang="en-US" altLang="ja-JP" dirty="0" smtClean="0"/>
                        <a:t>TRUE </a:t>
                      </a:r>
                      <a:r>
                        <a:rPr kumimoji="1" lang="ja-JP" altLang="en-US" dirty="0" smtClean="0"/>
                        <a:t>を返します。</a:t>
                      </a:r>
                      <a:r>
                        <a:rPr kumimoji="1" lang="ja-JP" altLang="en-US" dirty="0" smtClean="0"/>
                        <a:t>分析ツールアドイン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1ED4A-F7DF-4A85-AB80-949857139520}" type="datetime1">
              <a:rPr kumimoji="1" lang="ja-JP" altLang="en-US" smtClean="0"/>
              <a:t>2010/4/18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384CC-406A-4AF8-A5B4-1E48ED5B45F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2587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/>
              <a:t>データ変換やエラーの発生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kumimoji="1" lang="en-US" altLang="ja-JP" dirty="0" smtClean="0"/>
              <a:t>N</a:t>
            </a:r>
            <a:r>
              <a:rPr kumimoji="1" lang="ja-JP" altLang="en-US" dirty="0" smtClean="0"/>
              <a:t>関数</a:t>
            </a:r>
            <a:endParaRPr kumimoji="1" lang="en-US" altLang="ja-JP" dirty="0" smtClean="0"/>
          </a:p>
          <a:p>
            <a:pPr lvl="1">
              <a:buClr>
                <a:schemeClr val="accent5"/>
              </a:buClr>
              <a:buFont typeface="Wingdings" pitchFamily="2" charset="2"/>
              <a:buChar char="Ø"/>
            </a:pPr>
            <a:r>
              <a:rPr lang="ja-JP" altLang="en-US" dirty="0"/>
              <a:t>指定された値を数値に</a:t>
            </a:r>
            <a:r>
              <a:rPr lang="ja-JP" altLang="en-US" dirty="0" smtClean="0"/>
              <a:t>変換する</a:t>
            </a:r>
            <a:endParaRPr kumimoji="1" lang="en-US" altLang="ja-JP" dirty="0" smtClean="0"/>
          </a:p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lang="en-US" altLang="ja-JP" dirty="0" smtClean="0"/>
              <a:t>NA</a:t>
            </a:r>
            <a:r>
              <a:rPr lang="ja-JP" altLang="en-US" dirty="0" smtClean="0"/>
              <a:t>関数</a:t>
            </a:r>
            <a:endParaRPr lang="en-US" altLang="ja-JP" dirty="0" smtClean="0"/>
          </a:p>
          <a:p>
            <a:pPr lvl="1">
              <a:buClr>
                <a:schemeClr val="accent5"/>
              </a:buClr>
              <a:buFont typeface="Wingdings" pitchFamily="2" charset="2"/>
              <a:buChar char="Ø"/>
            </a:pPr>
            <a:r>
              <a:rPr lang="ja-JP" altLang="en-US" dirty="0" smtClean="0"/>
              <a:t>エラー値 </a:t>
            </a:r>
            <a:r>
              <a:rPr lang="en-US" altLang="ja-JP" dirty="0" smtClean="0"/>
              <a:t>#N/A </a:t>
            </a:r>
            <a:r>
              <a:rPr lang="ja-JP" altLang="en-US" dirty="0" smtClean="0"/>
              <a:t>を返す</a:t>
            </a:r>
            <a:endParaRPr lang="en-US" altLang="ja-JP" dirty="0" smtClean="0"/>
          </a:p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kumimoji="1" lang="en-US" altLang="ja-JP" dirty="0" smtClean="0"/>
              <a:t>PHONETIC</a:t>
            </a:r>
            <a:r>
              <a:rPr kumimoji="1" lang="ja-JP" altLang="en-US" dirty="0" smtClean="0"/>
              <a:t>関数（</a:t>
            </a:r>
            <a:r>
              <a:rPr kumimoji="1" lang="en-US" altLang="ja-JP" sz="2800" dirty="0" smtClean="0"/>
              <a:t>phonetic</a:t>
            </a:r>
            <a:r>
              <a:rPr kumimoji="1" lang="ja-JP" altLang="en-US" sz="2800" dirty="0" smtClean="0"/>
              <a:t>は「音声を表す」の意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pPr lvl="1">
              <a:buClr>
                <a:schemeClr val="accent5"/>
              </a:buClr>
              <a:buFont typeface="Wingdings" pitchFamily="2" charset="2"/>
              <a:buChar char="Ø"/>
            </a:pPr>
            <a:r>
              <a:rPr lang="ja-JP" altLang="en-US" dirty="0"/>
              <a:t>ふりがなの文字列を</a:t>
            </a:r>
            <a:r>
              <a:rPr lang="ja-JP" altLang="en-US" dirty="0" smtClean="0"/>
              <a:t>取り出す</a:t>
            </a:r>
            <a:endParaRPr lang="ja-JP" altLang="en-US" dirty="0"/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1ED4A-F7DF-4A85-AB80-949857139520}" type="datetime1">
              <a:rPr kumimoji="1" lang="ja-JP" altLang="en-US" smtClean="0"/>
              <a:t>2010/4/18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384CC-406A-4AF8-A5B4-1E48ED5B45F4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7" name="テキスト ボックス 12"/>
          <p:cNvSpPr txBox="1"/>
          <p:nvPr/>
        </p:nvSpPr>
        <p:spPr>
          <a:xfrm>
            <a:off x="468000" y="5374957"/>
            <a:ext cx="8208000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/>
              </a:buClr>
              <a:buFont typeface="Wingdings" pitchFamily="2" charset="2"/>
              <a:buChar char="l"/>
            </a:pPr>
            <a:r>
              <a:rPr lang="ja-JP" altLang="en-US" dirty="0" smtClean="0"/>
              <a:t>練習　講習会フォルダの</a:t>
            </a:r>
            <a:r>
              <a:rPr lang="ja-JP" altLang="en-US" dirty="0" smtClean="0"/>
              <a:t>「</a:t>
            </a:r>
            <a:r>
              <a:rPr lang="en-US" altLang="ja-JP" dirty="0" smtClean="0"/>
              <a:t>08</a:t>
            </a:r>
            <a:r>
              <a:rPr lang="ja-JP" altLang="en-US" dirty="0" smtClean="0"/>
              <a:t>情報関数</a:t>
            </a:r>
            <a:r>
              <a:rPr lang="en-US" altLang="ja-JP" dirty="0" smtClean="0"/>
              <a:t>.</a:t>
            </a:r>
            <a:r>
              <a:rPr lang="en-US" altLang="ja-JP" dirty="0" smtClean="0"/>
              <a:t>xls</a:t>
            </a:r>
            <a:r>
              <a:rPr lang="ja-JP" altLang="en-US" dirty="0" smtClean="0"/>
              <a:t>」の「</a:t>
            </a:r>
            <a:r>
              <a:rPr lang="en-US" altLang="ja-JP" dirty="0" smtClean="0"/>
              <a:t>PHONETIC</a:t>
            </a:r>
            <a:r>
              <a:rPr lang="ja-JP" altLang="en-US" dirty="0" smtClean="0"/>
              <a:t>関数」シートを開いてください。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57221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/>
              <a:t>エラーを表示させない数式</a:t>
            </a:r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pic>
        <p:nvPicPr>
          <p:cNvPr id="8" name="コンテンツ プレースホルダー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00" y="1700808"/>
            <a:ext cx="4943475" cy="1771650"/>
          </a:xfrm>
        </p:spPr>
      </p:pic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1ED4A-F7DF-4A85-AB80-949857139520}" type="datetime1">
              <a:rPr kumimoji="1" lang="ja-JP" altLang="en-US" smtClean="0"/>
              <a:t>2010/4/19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384CC-406A-4AF8-A5B4-1E48ED5B45F4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7" name="テキスト ボックス 12"/>
          <p:cNvSpPr txBox="1"/>
          <p:nvPr/>
        </p:nvSpPr>
        <p:spPr>
          <a:xfrm>
            <a:off x="468000" y="5734997"/>
            <a:ext cx="8208000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/>
              </a:buClr>
              <a:buFont typeface="Wingdings" pitchFamily="2" charset="2"/>
              <a:buChar char="l"/>
            </a:pPr>
            <a:r>
              <a:rPr lang="ja-JP" altLang="en-US" dirty="0" smtClean="0"/>
              <a:t>練習　講習会</a:t>
            </a:r>
            <a:r>
              <a:rPr lang="ja-JP" altLang="en-US" dirty="0" smtClean="0"/>
              <a:t>フォルダの</a:t>
            </a:r>
            <a:r>
              <a:rPr lang="ja-JP" altLang="en-US" dirty="0" smtClean="0"/>
              <a:t>「エラーを表示させない数式練習</a:t>
            </a:r>
            <a:r>
              <a:rPr lang="en-US" altLang="ja-JP" dirty="0" smtClean="0"/>
              <a:t>.</a:t>
            </a:r>
            <a:r>
              <a:rPr lang="en-US" altLang="ja-JP" dirty="0" smtClean="0"/>
              <a:t>xls</a:t>
            </a:r>
            <a:r>
              <a:rPr lang="ja-JP" altLang="en-US" dirty="0" smtClean="0"/>
              <a:t>」を</a:t>
            </a:r>
            <a:r>
              <a:rPr lang="ja-JP" altLang="en-US" dirty="0" smtClean="0"/>
              <a:t>開き、シート「エラー非表示</a:t>
            </a:r>
            <a:r>
              <a:rPr lang="en-US" altLang="ja-JP" dirty="0" smtClean="0"/>
              <a:t>1</a:t>
            </a:r>
            <a:r>
              <a:rPr lang="ja-JP" altLang="en-US" dirty="0" smtClean="0"/>
              <a:t>」の練習をしてください。</a:t>
            </a:r>
            <a:endParaRPr kumimoji="1" lang="ja-JP" altLang="en-US" dirty="0"/>
          </a:p>
        </p:txBody>
      </p:sp>
      <p:sp>
        <p:nvSpPr>
          <p:cNvPr id="11" name="線吹き出し 1 (枠付き) 10"/>
          <p:cNvSpPr/>
          <p:nvPr/>
        </p:nvSpPr>
        <p:spPr>
          <a:xfrm>
            <a:off x="971600" y="3681898"/>
            <a:ext cx="2196000" cy="646331"/>
          </a:xfrm>
          <a:prstGeom prst="borderCallout1">
            <a:avLst>
              <a:gd name="adj1" fmla="val 700"/>
              <a:gd name="adj2" fmla="val 49308"/>
              <a:gd name="adj3" fmla="val -100730"/>
              <a:gd name="adj4" fmla="val 58648"/>
            </a:avLst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dirty="0" smtClean="0"/>
              <a:t>セルが空白の場合エラーが表示される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56328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/>
              <a:t>エラーを表示させない数式</a:t>
            </a:r>
            <a:r>
              <a:rPr kumimoji="1"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1ED4A-F7DF-4A85-AB80-949857139520}" type="datetime1">
              <a:rPr kumimoji="1" lang="ja-JP" altLang="en-US" smtClean="0"/>
              <a:t>2010/4/19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384CC-406A-4AF8-A5B4-1E48ED5B45F4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7" name="テキスト ボックス 12"/>
          <p:cNvSpPr txBox="1"/>
          <p:nvPr/>
        </p:nvSpPr>
        <p:spPr>
          <a:xfrm>
            <a:off x="468000" y="5734997"/>
            <a:ext cx="8208000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/>
              </a:buClr>
              <a:buFont typeface="Wingdings" pitchFamily="2" charset="2"/>
              <a:buChar char="l"/>
            </a:pPr>
            <a:r>
              <a:rPr lang="ja-JP" altLang="en-US" dirty="0" smtClean="0"/>
              <a:t>練習　講習会</a:t>
            </a:r>
            <a:r>
              <a:rPr lang="ja-JP" altLang="en-US" dirty="0" smtClean="0"/>
              <a:t>フォルダの</a:t>
            </a:r>
            <a:r>
              <a:rPr lang="ja-JP" altLang="en-US" dirty="0" smtClean="0"/>
              <a:t>「エラーを表示させない数式練習</a:t>
            </a:r>
            <a:r>
              <a:rPr lang="en-US" altLang="ja-JP" dirty="0" smtClean="0"/>
              <a:t>.</a:t>
            </a:r>
            <a:r>
              <a:rPr lang="en-US" altLang="ja-JP" dirty="0" smtClean="0"/>
              <a:t>xls</a:t>
            </a:r>
            <a:r>
              <a:rPr lang="ja-JP" altLang="en-US" dirty="0" smtClean="0"/>
              <a:t>」を</a:t>
            </a:r>
            <a:r>
              <a:rPr lang="ja-JP" altLang="en-US" dirty="0" smtClean="0"/>
              <a:t>開き、シート「エラー非表示</a:t>
            </a:r>
            <a:r>
              <a:rPr lang="en-US" altLang="ja-JP" dirty="0" smtClean="0"/>
              <a:t>2</a:t>
            </a:r>
            <a:r>
              <a:rPr lang="ja-JP" altLang="en-US" dirty="0" smtClean="0"/>
              <a:t>」の練習をしてください。</a:t>
            </a:r>
            <a:endParaRPr kumimoji="1" lang="ja-JP" altLang="en-US" dirty="0"/>
          </a:p>
        </p:txBody>
      </p:sp>
      <p:pic>
        <p:nvPicPr>
          <p:cNvPr id="11" name="コンテンツ プレースホルダー 10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72816"/>
            <a:ext cx="5648325" cy="1943100"/>
          </a:xfrm>
        </p:spPr>
      </p:pic>
      <p:sp>
        <p:nvSpPr>
          <p:cNvPr id="12" name="線吹き出し 1 (枠付き) 11"/>
          <p:cNvSpPr/>
          <p:nvPr/>
        </p:nvSpPr>
        <p:spPr>
          <a:xfrm>
            <a:off x="971600" y="3831391"/>
            <a:ext cx="2340000" cy="923330"/>
          </a:xfrm>
          <a:prstGeom prst="borderCallout1">
            <a:avLst>
              <a:gd name="adj1" fmla="val 700"/>
              <a:gd name="adj2" fmla="val 49308"/>
              <a:gd name="adj3" fmla="val -59826"/>
              <a:gd name="adj4" fmla="val 56100"/>
            </a:avLst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dirty="0" smtClean="0"/>
              <a:t>セルに</a:t>
            </a:r>
            <a:r>
              <a:rPr lang="ja-JP" altLang="en-US" dirty="0"/>
              <a:t>「</a:t>
            </a:r>
            <a:r>
              <a:rPr lang="en-US" altLang="ja-JP" dirty="0" smtClean="0"/>
              <a:t>0</a:t>
            </a:r>
            <a:r>
              <a:rPr lang="ja-JP" altLang="en-US" dirty="0" smtClean="0"/>
              <a:t>ゼロ」が入力されている場合</a:t>
            </a:r>
            <a:endParaRPr lang="en-US" altLang="ja-JP" dirty="0" smtClean="0"/>
          </a:p>
          <a:p>
            <a:r>
              <a:rPr lang="ja-JP" altLang="en-US" dirty="0" smtClean="0"/>
              <a:t>エラーが表示される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17079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/>
              <a:t>エラーを表示させない数式</a:t>
            </a:r>
            <a:r>
              <a:rPr kumimoji="1" lang="en-US" altLang="ja-JP" dirty="0" smtClean="0"/>
              <a:t>3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1ED4A-F7DF-4A85-AB80-949857139520}" type="datetime1">
              <a:rPr kumimoji="1" lang="ja-JP" altLang="en-US" smtClean="0"/>
              <a:t>2010/4/19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384CC-406A-4AF8-A5B4-1E48ED5B45F4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7" name="テキスト ボックス 12"/>
          <p:cNvSpPr txBox="1"/>
          <p:nvPr/>
        </p:nvSpPr>
        <p:spPr>
          <a:xfrm>
            <a:off x="468000" y="5734997"/>
            <a:ext cx="8208000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/>
              </a:buClr>
              <a:buFont typeface="Wingdings" pitchFamily="2" charset="2"/>
              <a:buChar char="l"/>
            </a:pPr>
            <a:r>
              <a:rPr lang="ja-JP" altLang="en-US" dirty="0" smtClean="0"/>
              <a:t>練習　講習会</a:t>
            </a:r>
            <a:r>
              <a:rPr lang="ja-JP" altLang="en-US" dirty="0" smtClean="0"/>
              <a:t>フォルダの</a:t>
            </a:r>
            <a:r>
              <a:rPr lang="ja-JP" altLang="en-US" dirty="0" smtClean="0"/>
              <a:t>「エラーを表示させない数式練習</a:t>
            </a:r>
            <a:r>
              <a:rPr lang="en-US" altLang="ja-JP" dirty="0" smtClean="0"/>
              <a:t>.</a:t>
            </a:r>
            <a:r>
              <a:rPr lang="en-US" altLang="ja-JP" dirty="0" smtClean="0"/>
              <a:t>xls</a:t>
            </a:r>
            <a:r>
              <a:rPr lang="ja-JP" altLang="en-US" dirty="0" smtClean="0"/>
              <a:t>」を</a:t>
            </a:r>
            <a:r>
              <a:rPr lang="ja-JP" altLang="en-US" dirty="0" smtClean="0"/>
              <a:t>開き、シート「エラー非表示</a:t>
            </a:r>
            <a:r>
              <a:rPr lang="en-US" altLang="ja-JP" dirty="0" smtClean="0"/>
              <a:t>3</a:t>
            </a:r>
            <a:r>
              <a:rPr lang="ja-JP" altLang="en-US" dirty="0" smtClean="0"/>
              <a:t>」の練習をしてください。</a:t>
            </a:r>
            <a:endParaRPr kumimoji="1" lang="ja-JP" altLang="en-US" dirty="0"/>
          </a:p>
        </p:txBody>
      </p:sp>
      <p:pic>
        <p:nvPicPr>
          <p:cNvPr id="8" name="コンテンツ プレースホルダー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473" y="1772816"/>
            <a:ext cx="6905625" cy="2286000"/>
          </a:xfrm>
        </p:spPr>
      </p:pic>
      <p:sp>
        <p:nvSpPr>
          <p:cNvPr id="12" name="線吹き出し 1 (枠付き) 11"/>
          <p:cNvSpPr/>
          <p:nvPr/>
        </p:nvSpPr>
        <p:spPr>
          <a:xfrm>
            <a:off x="683568" y="4221088"/>
            <a:ext cx="2916000" cy="923330"/>
          </a:xfrm>
          <a:prstGeom prst="borderCallout1">
            <a:avLst>
              <a:gd name="adj1" fmla="val 700"/>
              <a:gd name="adj2" fmla="val 49308"/>
              <a:gd name="adj3" fmla="val -59826"/>
              <a:gd name="adj4" fmla="val 56100"/>
            </a:avLst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dirty="0" smtClean="0"/>
              <a:t>セルに文字列（空白文字も含む）が入力されている場合</a:t>
            </a:r>
            <a:endParaRPr lang="en-US" altLang="ja-JP" dirty="0" smtClean="0"/>
          </a:p>
          <a:p>
            <a:r>
              <a:rPr lang="ja-JP" altLang="en-US" dirty="0" smtClean="0"/>
              <a:t>エラーが表示される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26327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/>
              <a:t>エラーを表示させない数式</a:t>
            </a:r>
            <a:r>
              <a:rPr kumimoji="1" lang="en-US" altLang="ja-JP" dirty="0" smtClean="0"/>
              <a:t>3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1ED4A-F7DF-4A85-AB80-949857139520}" type="datetime1">
              <a:rPr kumimoji="1" lang="ja-JP" altLang="en-US" smtClean="0"/>
              <a:t>2010/4/19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384CC-406A-4AF8-A5B4-1E48ED5B45F4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7" name="テキスト ボックス 12"/>
          <p:cNvSpPr txBox="1"/>
          <p:nvPr/>
        </p:nvSpPr>
        <p:spPr>
          <a:xfrm>
            <a:off x="468000" y="5734997"/>
            <a:ext cx="8208000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/>
              </a:buClr>
              <a:buFont typeface="Wingdings" pitchFamily="2" charset="2"/>
              <a:buChar char="l"/>
            </a:pPr>
            <a:r>
              <a:rPr lang="ja-JP" altLang="en-US" dirty="0" smtClean="0"/>
              <a:t>練習　講習会</a:t>
            </a:r>
            <a:r>
              <a:rPr lang="ja-JP" altLang="en-US" dirty="0" smtClean="0"/>
              <a:t>フォルダの</a:t>
            </a:r>
            <a:r>
              <a:rPr lang="ja-JP" altLang="en-US" dirty="0" smtClean="0"/>
              <a:t>「エラーを表示させない数式練習</a:t>
            </a:r>
            <a:r>
              <a:rPr lang="en-US" altLang="ja-JP" dirty="0" smtClean="0"/>
              <a:t>.</a:t>
            </a:r>
            <a:r>
              <a:rPr lang="en-US" altLang="ja-JP" dirty="0" smtClean="0"/>
              <a:t>xls</a:t>
            </a:r>
            <a:r>
              <a:rPr lang="ja-JP" altLang="en-US" dirty="0" smtClean="0"/>
              <a:t>」を</a:t>
            </a:r>
            <a:r>
              <a:rPr lang="ja-JP" altLang="en-US" dirty="0" smtClean="0"/>
              <a:t>開き、シート「エラー非表示</a:t>
            </a:r>
            <a:r>
              <a:rPr lang="en-US" altLang="ja-JP" dirty="0" smtClean="0"/>
              <a:t>4</a:t>
            </a:r>
            <a:r>
              <a:rPr lang="ja-JP" altLang="en-US" dirty="0" smtClean="0"/>
              <a:t>」の練習をしてください。</a:t>
            </a:r>
            <a:endParaRPr kumimoji="1" lang="ja-JP" altLang="en-US" dirty="0"/>
          </a:p>
        </p:txBody>
      </p:sp>
      <p:pic>
        <p:nvPicPr>
          <p:cNvPr id="9" name="コンテンツ プレースホルダー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544" y="1700808"/>
            <a:ext cx="5867400" cy="1600200"/>
          </a:xfrm>
        </p:spPr>
      </p:pic>
      <p:sp>
        <p:nvSpPr>
          <p:cNvPr id="12" name="線吹き出し 1 (枠付き) 11"/>
          <p:cNvSpPr/>
          <p:nvPr/>
        </p:nvSpPr>
        <p:spPr>
          <a:xfrm>
            <a:off x="1907704" y="3501008"/>
            <a:ext cx="2916000" cy="646331"/>
          </a:xfrm>
          <a:prstGeom prst="borderCallout1">
            <a:avLst>
              <a:gd name="adj1" fmla="val 700"/>
              <a:gd name="adj2" fmla="val 49308"/>
              <a:gd name="adj3" fmla="val -59826"/>
              <a:gd name="adj4" fmla="val 56100"/>
            </a:avLst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dirty="0" smtClean="0"/>
              <a:t>数式を簡素化してエラーを表示させない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53506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471</Words>
  <Application>Microsoft Office PowerPoint</Application>
  <PresentationFormat>画面に合わせる (4:3)</PresentationFormat>
  <Paragraphs>99</Paragraphs>
  <Slides>10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Office ​​テーマ</vt:lpstr>
      <vt:lpstr>Excel 2002,2003基本12</vt:lpstr>
      <vt:lpstr>情報関数とは</vt:lpstr>
      <vt:lpstr>情報の取得をする関数</vt:lpstr>
      <vt:lpstr>IS関数：値や参照のタイプを調べる</vt:lpstr>
      <vt:lpstr>データ変換やエラーの発生</vt:lpstr>
      <vt:lpstr>エラーを表示させない数式1</vt:lpstr>
      <vt:lpstr>エラーを表示させない数式2</vt:lpstr>
      <vt:lpstr>エラーを表示させない数式3</vt:lpstr>
      <vt:lpstr>エラーを表示させない数式3</vt:lpstr>
      <vt:lpstr>エラーを表示させない数式の練習</vt:lpstr>
    </vt:vector>
  </TitlesOfParts>
  <Company>SystemKOMACO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Excel 2002,2003基本12</dc:title>
  <dc:creator>駒澤　勉</dc:creator>
  <cp:keywords>Excel2003;Excel2002</cp:keywords>
  <cp:lastModifiedBy>駒澤　勉</cp:lastModifiedBy>
  <cp:revision>13</cp:revision>
  <dcterms:created xsi:type="dcterms:W3CDTF">2010-04-18T06:44:30Z</dcterms:created>
  <dcterms:modified xsi:type="dcterms:W3CDTF">2010-04-19T01:57:11Z</dcterms:modified>
</cp:coreProperties>
</file>